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9144000" cy="6858000" type="screen4x3"/>
  <p:notesSz cx="6794500" cy="9906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9283"/>
    <a:srgbClr val="917B69"/>
    <a:srgbClr val="615953"/>
    <a:srgbClr val="F9F3E7"/>
    <a:srgbClr val="EFECEB"/>
    <a:srgbClr val="F2EFEE"/>
    <a:srgbClr val="E8E8E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6512" autoAdjust="0"/>
  </p:normalViewPr>
  <p:slideViewPr>
    <p:cSldViewPr snapToGrid="0">
      <p:cViewPr>
        <p:scale>
          <a:sx n="110" d="100"/>
          <a:sy n="110" d="100"/>
        </p:scale>
        <p:origin x="-1788" y="-414"/>
      </p:cViewPr>
      <p:guideLst>
        <p:guide orient="horz" pos="2151"/>
        <p:guide orient="horz" pos="3951"/>
        <p:guide orient="horz" pos="849"/>
        <p:guide pos="960"/>
        <p:guide pos="408"/>
        <p:guide pos="5370"/>
        <p:guide pos="55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362" y="-108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0422E6-A0C7-475E-9712-CDB02D7DE1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3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984"/>
            <a:ext cx="5435600" cy="445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9640FA-6523-453C-B9DB-A8A560EA917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1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6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indent="-112713" algn="l" rtl="0" eaLnBrk="0" fontAlgn="base" hangingPunct="0">
      <a:lnSpc>
        <a:spcPct val="95000"/>
      </a:lnSpc>
      <a:spcBef>
        <a:spcPct val="4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47663" indent="-119063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66738" indent="-1047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798513" indent="-1174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NVS_P_BLANK_TA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825" y="1125538"/>
            <a:ext cx="7626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" descr="NV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viderColorBox"/>
          <p:cNvSpPr>
            <a:spLocks noChangeArrowheads="1"/>
          </p:cNvSpPr>
          <p:nvPr/>
        </p:nvSpPr>
        <p:spPr bwMode="auto">
          <a:xfrm>
            <a:off x="0" y="1128713"/>
            <a:ext cx="1497013" cy="2286000"/>
          </a:xfrm>
          <a:prstGeom prst="rect">
            <a:avLst/>
          </a:prstGeom>
          <a:solidFill>
            <a:srgbClr val="923222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19225" y="4221163"/>
            <a:ext cx="7410450" cy="1439862"/>
          </a:xfrm>
        </p:spPr>
        <p:txBody>
          <a:bodyPr/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12875" y="3573463"/>
            <a:ext cx="7416800" cy="573087"/>
          </a:xfrm>
        </p:spPr>
        <p:txBody>
          <a:bodyPr wrap="none" anchor="t"/>
          <a:lstStyle>
            <a:lvl1pPr>
              <a:lnSpc>
                <a:spcPct val="90000"/>
              </a:lnSpc>
              <a:spcBef>
                <a:spcPct val="40000"/>
              </a:spcBef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A531C-046C-4B05-A56D-4DB32FEF500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3400" y="614363"/>
            <a:ext cx="2117725" cy="2462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0" y="614363"/>
            <a:ext cx="6203950" cy="2462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4428-46B6-4ABB-BF97-75BF289CED6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6C5D7-58AF-4460-B579-8DC0057B620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4E88-764A-47B4-8EDD-E9C51C5F3E9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E54F-BAC0-4773-9582-0C0BC352753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0" y="1346200"/>
            <a:ext cx="4160838" cy="173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0288" y="1346200"/>
            <a:ext cx="4160837" cy="173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7796-315C-4E97-A7E6-0CF60D59F6D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9728-FA0D-47EE-989B-9A1CDB269C7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27B1-3145-46F7-9F01-D9F261D72DE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2CFA-C39C-48CD-A747-1EFC0CAC8B5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7CBA-0ED0-4F03-8936-791F70D8832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C962-D90B-4C07-9B90-C7A2F2E8F03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1125538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614363"/>
            <a:ext cx="82899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7050" y="1346200"/>
            <a:ext cx="847407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Logo" descr="NVS 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72338" y="6343650"/>
            <a:ext cx="12922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88" y="6402388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402388"/>
            <a:ext cx="400050" cy="24765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BF4EF7B-1B52-4CE5-A1EE-E3DC573D72B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transition/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233363" indent="-233363" algn="l" rtl="0" eaLnBrk="0" fontAlgn="base" hangingPunct="0">
        <a:lnSpc>
          <a:spcPct val="95000"/>
        </a:lnSpc>
        <a:spcBef>
          <a:spcPct val="75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163513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577850" indent="-1778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-"/>
        <a:defRPr>
          <a:solidFill>
            <a:schemeClr val="tx1"/>
          </a:solidFill>
          <a:latin typeface="+mn-lt"/>
        </a:defRPr>
      </a:lvl3pPr>
      <a:lvl4pPr marL="752475" indent="-173038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917575" indent="-1635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0164" y="201819"/>
            <a:ext cx="8873835" cy="91101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de-CH" dirty="0" smtClean="0"/>
              <a:t>Mannschaft: Novartis </a:t>
            </a:r>
            <a:r>
              <a:rPr lang="de-CH" smtClean="0"/>
              <a:t>Ü50 Spezialteam</a:t>
            </a:r>
            <a:endParaRPr lang="de-CH" i="1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70164" y="1219200"/>
            <a:ext cx="4267200" cy="24511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48200" y="1219200"/>
            <a:ext cx="4267200" cy="24511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70164" y="3759200"/>
            <a:ext cx="4267200" cy="264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48200" y="3759200"/>
            <a:ext cx="4267200" cy="264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4114800" cy="22544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400" b="1" dirty="0" smtClean="0">
                <a:latin typeface="Arial" pitchFamily="34" charset="0"/>
                <a:cs typeface="+mn-cs"/>
              </a:rPr>
              <a:t>Ambitionen: 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 smtClean="0">
                <a:latin typeface="Arial" pitchFamily="34" charset="0"/>
                <a:cs typeface="+mn-cs"/>
              </a:rPr>
              <a:t>Wir möchten </a:t>
            </a:r>
            <a:r>
              <a:rPr lang="de-CH" sz="1100" i="1" dirty="0" smtClean="0">
                <a:latin typeface="Arial" pitchFamily="34" charset="0"/>
                <a:cs typeface="+mn-cs"/>
              </a:rPr>
              <a:t>Spass haben an unserem Sport und dabei etwas für die Fitness tun. Deshalb sind unsere Trainings nach wie vor strukturiert (Einlaufen, Vordehnen, </a:t>
            </a:r>
            <a:r>
              <a:rPr lang="de-CH" sz="1100" i="1" dirty="0" err="1" smtClean="0">
                <a:latin typeface="Arial" pitchFamily="34" charset="0"/>
                <a:cs typeface="+mn-cs"/>
              </a:rPr>
              <a:t>Haupteil</a:t>
            </a:r>
            <a:r>
              <a:rPr lang="de-CH" sz="1100" i="1" dirty="0" smtClean="0">
                <a:latin typeface="Arial" pitchFamily="34" charset="0"/>
                <a:cs typeface="+mn-cs"/>
              </a:rPr>
              <a:t>). Den Hauptteil füllen wir am liebsten mit Spielformen. Damit wir uns auch mit anderen Fussballspielern messen können, organisieren wir pro Saison 5 – 6 Trainingsspiele und nehmen nach Möglichkeit an Ü50-Turnieren teil. Wichtig ist uns auch der soziale Zusammenhalt. Deshalb verbringen wir die 3. Halbzeit jeweils gemeinsam im Restaurant und organisieren Mannschaftsausflüge (1 Wochenende ca. alle 2 Jahre). </a:t>
            </a:r>
            <a:endParaRPr lang="de-CH" sz="1100" i="1" dirty="0">
              <a:latin typeface="Arial" pitchFamily="34" charset="0"/>
              <a:cs typeface="+mn-cs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724400" y="1295160"/>
            <a:ext cx="4133850" cy="14927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400" b="1" dirty="0" smtClean="0">
                <a:latin typeface="Arial" pitchFamily="34" charset="0"/>
                <a:cs typeface="+mn-cs"/>
              </a:rPr>
              <a:t>Altersklasse / Population: 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000" dirty="0" smtClean="0">
                <a:latin typeface="Arial" pitchFamily="34" charset="0"/>
                <a:cs typeface="+mn-cs"/>
              </a:rPr>
              <a:t> </a:t>
            </a:r>
            <a:r>
              <a:rPr lang="de-CH" sz="1100" i="1" dirty="0" smtClean="0">
                <a:latin typeface="Arial" pitchFamily="34" charset="0"/>
                <a:cs typeface="+mn-cs"/>
              </a:rPr>
              <a:t>ab </a:t>
            </a:r>
            <a:r>
              <a:rPr lang="de-CH" sz="1100" i="1" dirty="0" smtClean="0">
                <a:latin typeface="Arial" pitchFamily="34" charset="0"/>
                <a:cs typeface="+mn-cs"/>
              </a:rPr>
              <a:t>50 </a:t>
            </a:r>
            <a:r>
              <a:rPr lang="de-CH" sz="1100" i="1" dirty="0" smtClean="0">
                <a:latin typeface="Arial" pitchFamily="34" charset="0"/>
                <a:cs typeface="+mn-cs"/>
              </a:rPr>
              <a:t>Jahren bis man sich noch fit genug fühlt...</a:t>
            </a:r>
            <a:endParaRPr lang="de-CH" sz="1100" dirty="0" smtClean="0">
              <a:latin typeface="Arial" pitchFamily="34" charset="0"/>
              <a:cs typeface="+mn-cs"/>
            </a:endParaRP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 smtClean="0">
                <a:latin typeface="Arial" pitchFamily="34" charset="0"/>
                <a:cs typeface="+mn-cs"/>
              </a:rPr>
              <a:t>Wir sind ein </a:t>
            </a:r>
            <a:r>
              <a:rPr lang="de-CH" sz="1100" i="1" dirty="0" smtClean="0">
                <a:latin typeface="Arial" pitchFamily="34" charset="0"/>
                <a:cs typeface="+mn-cs"/>
              </a:rPr>
              <a:t>internationales </a:t>
            </a:r>
            <a:r>
              <a:rPr lang="de-CH" sz="1100" i="1" dirty="0" smtClean="0">
                <a:latin typeface="Arial" pitchFamily="34" charset="0"/>
                <a:cs typeface="+mn-cs"/>
              </a:rPr>
              <a:t>Team. </a:t>
            </a:r>
            <a:r>
              <a:rPr lang="de-CH" sz="1100" i="1" dirty="0" smtClean="0">
                <a:latin typeface="Arial" pitchFamily="34" charset="0"/>
                <a:cs typeface="+mn-cs"/>
              </a:rPr>
              <a:t>Während der Trainings </a:t>
            </a:r>
            <a:r>
              <a:rPr lang="de-CH" sz="1100" i="1" dirty="0" smtClean="0">
                <a:latin typeface="Arial" pitchFamily="34" charset="0"/>
                <a:cs typeface="+mn-cs"/>
              </a:rPr>
              <a:t>sprechen wir Deutsch. Einige von uns haben früher bei Novartis gearbeitet und sind jetzt bei anderen Firmen tätig oder schon pensioniert. Wenige arbeiten aktuell auch bei Novartis.</a:t>
            </a:r>
            <a:endParaRPr lang="de-CH" sz="1100" i="1" dirty="0">
              <a:latin typeface="Arial" pitchFamily="34" charset="0"/>
              <a:cs typeface="+mn-cs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4800" y="3835400"/>
            <a:ext cx="4114800" cy="19851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400" b="1" dirty="0" smtClean="0">
                <a:latin typeface="Arial" pitchFamily="34" charset="0"/>
                <a:cs typeface="+mn-cs"/>
              </a:rPr>
              <a:t>Training / Termine: 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 smtClean="0">
                <a:latin typeface="Arial" pitchFamily="34" charset="0"/>
                <a:cs typeface="+mn-cs"/>
              </a:rPr>
              <a:t>Wir trainieren </a:t>
            </a:r>
            <a:r>
              <a:rPr lang="de-CH" sz="1100" i="1" dirty="0" smtClean="0">
                <a:latin typeface="Arial" pitchFamily="34" charset="0"/>
                <a:cs typeface="+mn-cs"/>
              </a:rPr>
              <a:t>jeweils montags</a:t>
            </a:r>
            <a:r>
              <a:rPr lang="de-CH" sz="1100" i="1" dirty="0" smtClean="0">
                <a:latin typeface="Arial" pitchFamily="34" charset="0"/>
                <a:cs typeface="+mn-cs"/>
              </a:rPr>
              <a:t> von 19:00 – 20:45 Uhr. </a:t>
            </a:r>
            <a:r>
              <a:rPr lang="de-CH" sz="1100" i="1" dirty="0" smtClean="0">
                <a:latin typeface="Arial" pitchFamily="34" charset="0"/>
                <a:cs typeface="+mn-cs"/>
              </a:rPr>
              <a:t>Die </a:t>
            </a:r>
            <a:r>
              <a:rPr lang="de-CH" sz="1100" i="1" dirty="0" smtClean="0">
                <a:latin typeface="Arial" pitchFamily="34" charset="0"/>
                <a:cs typeface="+mn-cs"/>
              </a:rPr>
              <a:t>Freundschaftsspiele finden </a:t>
            </a:r>
            <a:r>
              <a:rPr lang="de-CH" sz="1100" i="1" dirty="0" smtClean="0">
                <a:latin typeface="Arial" pitchFamily="34" charset="0"/>
                <a:cs typeface="+mn-cs"/>
              </a:rPr>
              <a:t>abends unter der Woche statt. Turniere meistens an Freitagabenden.</a:t>
            </a:r>
            <a:endParaRPr lang="de-CH" sz="800" dirty="0" smtClean="0">
              <a:latin typeface="Arial" pitchFamily="34" charset="0"/>
              <a:cs typeface="+mn-cs"/>
            </a:endParaRPr>
          </a:p>
          <a:p>
            <a:pPr lvl="0">
              <a:spcBef>
                <a:spcPct val="50000"/>
              </a:spcBef>
              <a:defRPr/>
            </a:pPr>
            <a:r>
              <a:rPr lang="de-CH" sz="1400" b="1" dirty="0" smtClean="0">
                <a:solidFill>
                  <a:srgbClr val="000000"/>
                </a:solidFill>
                <a:latin typeface="Arial" pitchFamily="34" charset="0"/>
              </a:rPr>
              <a:t>Kontakt: </a:t>
            </a:r>
          </a:p>
          <a:p>
            <a:pPr lvl="0">
              <a:spcBef>
                <a:spcPct val="50000"/>
              </a:spcBef>
              <a:defRPr/>
            </a:pPr>
            <a:r>
              <a:rPr lang="de-CH" sz="1100" i="1" dirty="0" smtClean="0">
                <a:solidFill>
                  <a:srgbClr val="000000"/>
                </a:solidFill>
                <a:latin typeface="Arial" pitchFamily="34" charset="0"/>
              </a:rPr>
              <a:t>Kurt Frei</a:t>
            </a:r>
            <a:endParaRPr lang="de-CH" sz="1100" i="1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>
              <a:spcBef>
                <a:spcPct val="50000"/>
              </a:spcBef>
              <a:defRPr/>
            </a:pPr>
            <a:r>
              <a:rPr lang="de-CH" sz="1100" i="1" dirty="0" smtClean="0">
                <a:solidFill>
                  <a:srgbClr val="000000"/>
                </a:solidFill>
                <a:latin typeface="Arial" pitchFamily="34" charset="0"/>
              </a:rPr>
              <a:t>Tel: 	061 </a:t>
            </a:r>
            <a:r>
              <a:rPr lang="de-CH" sz="1100" i="1" dirty="0" smtClean="0">
                <a:solidFill>
                  <a:srgbClr val="000000"/>
                </a:solidFill>
                <a:latin typeface="Arial" pitchFamily="34" charset="0"/>
              </a:rPr>
              <a:t>553 31 50 </a:t>
            </a:r>
            <a:r>
              <a:rPr lang="de-CH" sz="1100" i="1" dirty="0" smtClean="0">
                <a:solidFill>
                  <a:srgbClr val="000000"/>
                </a:solidFill>
                <a:latin typeface="Arial" pitchFamily="34" charset="0"/>
              </a:rPr>
              <a:t>(G)</a:t>
            </a:r>
          </a:p>
          <a:p>
            <a:pPr lvl="0">
              <a:spcBef>
                <a:spcPct val="50000"/>
              </a:spcBef>
              <a:defRPr/>
            </a:pPr>
            <a:r>
              <a:rPr lang="de-CH" sz="1100" i="1" dirty="0" smtClean="0">
                <a:solidFill>
                  <a:srgbClr val="000000"/>
                </a:solidFill>
                <a:latin typeface="Arial" pitchFamily="34" charset="0"/>
              </a:rPr>
              <a:t>E-mail: 	</a:t>
            </a:r>
            <a:r>
              <a:rPr lang="de-CH" sz="1100" i="1" dirty="0" smtClean="0">
                <a:solidFill>
                  <a:srgbClr val="000000"/>
                </a:solidFill>
                <a:latin typeface="Arial" pitchFamily="34" charset="0"/>
              </a:rPr>
              <a:t>kurt.frei@bl.ch</a:t>
            </a:r>
            <a:endParaRPr lang="de-CH" sz="1100" i="1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724400" y="3835400"/>
            <a:ext cx="4114800" cy="2616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CH" sz="1100" b="1" dirty="0" smtClean="0">
              <a:latin typeface="Arial" pitchFamily="34" charset="0"/>
              <a:cs typeface="+mn-cs"/>
            </a:endParaRPr>
          </a:p>
        </p:txBody>
      </p:sp>
      <p:sp>
        <p:nvSpPr>
          <p:cNvPr id="4107" name="Slide Number Placeholder 36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1086429-A880-43F7-A31C-DF15AD879172}" type="slidenum">
              <a:rPr lang="en-US" sz="900" smtClean="0">
                <a:solidFill>
                  <a:srgbClr val="7F7F7F"/>
                </a:solidFill>
              </a:rPr>
              <a:pPr eaLnBrk="1" hangingPunct="1">
                <a:defRPr/>
              </a:pPr>
              <a:t>1</a:t>
            </a:fld>
            <a:endParaRPr lang="en-US" sz="900" smtClean="0">
              <a:solidFill>
                <a:srgbClr val="7F7F7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554" y="54529"/>
            <a:ext cx="984195" cy="9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'&lt;/m_chGroupingSymbol&gt;&lt;m_chDecimalSymbol17909&gt;.&lt;/m_chDecimalSymbol17909&gt;&lt;m_nGroupingDigits17909 val=&quot;3&quot;/&gt;&lt;m_chGroupingSymbol17909&gt;'&lt;/m_chGroupingSymbol17909&gt;&lt;/m_precDefault&gt;&lt;/CDefaultPrec&gt;&lt;/root&gt;"/>
  <p:tag name="THINKCELLUNDODONOTDELETE" val="118"/>
</p:tagLst>
</file>

<file path=ppt/theme/theme1.xml><?xml version="1.0" encoding="utf-8"?>
<a:theme xmlns:a="http://schemas.openxmlformats.org/drawingml/2006/main" name="01_Image_Novartis_WhiteBackground">
  <a:themeElements>
    <a:clrScheme name="NOV_WHITE_PIC 1">
      <a:dk1>
        <a:srgbClr val="000000"/>
      </a:dk1>
      <a:lt1>
        <a:srgbClr val="FFFFFF"/>
      </a:lt1>
      <a:dk2>
        <a:srgbClr val="634329"/>
      </a:dk2>
      <a:lt2>
        <a:srgbClr val="FFFFFF"/>
      </a:lt2>
      <a:accent1>
        <a:srgbClr val="FCAF17"/>
      </a:accent1>
      <a:accent2>
        <a:srgbClr val="EC8026"/>
      </a:accent2>
      <a:accent3>
        <a:srgbClr val="FFFFFF"/>
      </a:accent3>
      <a:accent4>
        <a:srgbClr val="000000"/>
      </a:accent4>
      <a:accent5>
        <a:srgbClr val="FDD4AB"/>
      </a:accent5>
      <a:accent6>
        <a:srgbClr val="D67321"/>
      </a:accent6>
      <a:hlink>
        <a:srgbClr val="E44C16"/>
      </a:hlink>
      <a:folHlink>
        <a:srgbClr val="923222"/>
      </a:folHlink>
    </a:clrScheme>
    <a:fontScheme name="NOV_WHITE_P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V_WHITE_PIC 1">
        <a:dk1>
          <a:srgbClr val="000000"/>
        </a:dk1>
        <a:lt1>
          <a:srgbClr val="FFFFFF"/>
        </a:lt1>
        <a:dk2>
          <a:srgbClr val="634329"/>
        </a:dk2>
        <a:lt2>
          <a:srgbClr val="FFFFFF"/>
        </a:lt2>
        <a:accent1>
          <a:srgbClr val="FCAF17"/>
        </a:accent1>
        <a:accent2>
          <a:srgbClr val="EC8026"/>
        </a:accent2>
        <a:accent3>
          <a:srgbClr val="FFFFFF"/>
        </a:accent3>
        <a:accent4>
          <a:srgbClr val="000000"/>
        </a:accent4>
        <a:accent5>
          <a:srgbClr val="FDD4AB"/>
        </a:accent5>
        <a:accent6>
          <a:srgbClr val="D67321"/>
        </a:accent6>
        <a:hlink>
          <a:srgbClr val="E44C16"/>
        </a:hlink>
        <a:folHlink>
          <a:srgbClr val="92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01_Image_Novartis_WhiteBackground</Template>
  <TotalTime>0</TotalTime>
  <Words>188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01_Image_Novartis_WhiteBackground</vt:lpstr>
      <vt:lpstr> Mannschaft: Novartis Ü50 Spezialteam</vt:lpstr>
    </vt:vector>
  </TitlesOfParts>
  <Company>Novartis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chyunst1</dc:creator>
  <cp:lastModifiedBy>Frei, Kurt POL</cp:lastModifiedBy>
  <cp:revision>109</cp:revision>
  <cp:lastPrinted>2013-03-19T10:01:23Z</cp:lastPrinted>
  <dcterms:created xsi:type="dcterms:W3CDTF">2010-06-11T09:39:13Z</dcterms:created>
  <dcterms:modified xsi:type="dcterms:W3CDTF">2016-05-31T10:27:51Z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derSectionCount">
    <vt:lpwstr>6</vt:lpwstr>
  </property>
  <property fmtid="{D5CDD505-2E9C-101B-9397-08002B2CF9AE}" pid="3" name="ConferenceTitle">
    <vt:lpwstr>Onco Dev Finance - Forecast Accuracy</vt:lpwstr>
  </property>
  <property fmtid="{D5CDD505-2E9C-101B-9397-08002B2CF9AE}" pid="4" name="PresenterName">
    <vt:lpwstr/>
  </property>
  <property fmtid="{D5CDD505-2E9C-101B-9397-08002B2CF9AE}" pid="5" name="PresDate">
    <vt:lpwstr>August 2011</vt:lpwstr>
  </property>
  <property fmtid="{D5CDD505-2E9C-101B-9397-08002B2CF9AE}" pid="6" name="PresSubject">
    <vt:lpwstr>Workstream Update</vt:lpwstr>
  </property>
  <property fmtid="{D5CDD505-2E9C-101B-9397-08002B2CF9AE}" pid="7" name="ConfidentialityLevel">
    <vt:lpwstr>Business Use Only</vt:lpwstr>
  </property>
  <property fmtid="{D5CDD505-2E9C-101B-9397-08002B2CF9AE}" pid="8" name="HideFooter">
    <vt:bool>false</vt:bool>
  </property>
  <property fmtid="{D5CDD505-2E9C-101B-9397-08002B2CF9AE}" pid="9" name="LegalDisclaimer">
    <vt:lpwstr>LegalDisclaimerNO</vt:lpwstr>
  </property>
</Properties>
</file>